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7"/>
  </p:handoutMasterIdLst>
  <p:sldIdLst>
    <p:sldId id="459" r:id="rId3"/>
    <p:sldId id="460" r:id="rId5"/>
    <p:sldId id="461" r:id="rId6"/>
    <p:sldId id="462" r:id="rId7"/>
    <p:sldId id="463" r:id="rId8"/>
    <p:sldId id="464" r:id="rId9"/>
    <p:sldId id="465" r:id="rId10"/>
    <p:sldId id="466" r:id="rId11"/>
    <p:sldId id="467" r:id="rId12"/>
    <p:sldId id="468" r:id="rId13"/>
    <p:sldId id="469" r:id="rId14"/>
    <p:sldId id="471" r:id="rId15"/>
    <p:sldId id="473" r:id="rId1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60A9F"/>
    <a:srgbClr val="0000CC"/>
    <a:srgbClr val="90208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584" y="-108"/>
      </p:cViewPr>
      <p:guideLst>
        <p:guide orient="horz" pos="2035"/>
        <p:guide pos="28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-3246" y="-102"/>
      </p:cViewPr>
      <p:guideLst>
        <p:guide orient="horz" pos="2713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handoutMaster" Target="handoutMasters/handoutMaster1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haroni" panose="02010803020104030203" charset="0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haroni" panose="02010803020104030203" charset="0"/>
              </a:defRPr>
            </a:lvl1pPr>
          </a:lstStyle>
          <a:p>
            <a:fld id="{126FEB5E-BC6D-41BE-BB09-784541D8D4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Aharoni" panose="02010803020104030203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127340-2293-49D2-96F1-6E7BF0C8FD9C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 eaLnBrk="1" hangingPunct="1"/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Ovr>
    <a:masterClrMapping/>
  </p:clrMapOvr>
  <p:transition>
    <p:blinds/>
  </p:transition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1026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/>
          </a:ln>
        </p:spPr>
        <p:txBody>
          <a:bodyPr anchor="ctr"/>
          <a:p>
            <a:pPr lvl="0"/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102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28" name="Rectangle 4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>
              <a:defRPr sz="1400"/>
            </a:lvl1pPr>
          </a:lstStyle>
          <a:p>
            <a:pPr lvl="0" eaLnBrk="1" hangingPunct="1"/>
            <a:fld id="{BB962C8B-B14F-4D97-AF65-F5344CB8AC3E}" type="datetime1">
              <a:rPr lang="zh-CN" altLang="en-US" dirty="0"/>
            </a:fld>
            <a:endParaRPr lang="zh-CN" altLang="en-US" dirty="0"/>
          </a:p>
        </p:txBody>
      </p:sp>
      <p:sp>
        <p:nvSpPr>
          <p:cNvPr id="1029" name="Rectangle 5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ctr">
              <a:defRPr sz="1400"/>
            </a:lvl1pPr>
          </a:lstStyle>
          <a:p>
            <a:pPr lvl="0" eaLnBrk="1" hangingPunct="1"/>
            <a:endParaRPr lang="zh-CN" altLang="en-US" dirty="0"/>
          </a:p>
        </p:txBody>
      </p:sp>
      <p:sp>
        <p:nvSpPr>
          <p:cNvPr id="1030" name="Rectangle 6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/>
          </a:ln>
        </p:spPr>
        <p:txBody>
          <a:bodyPr/>
          <a:lstStyle>
            <a:lvl1pPr algn="r">
              <a:defRPr sz="1400"/>
            </a:lvl1pPr>
          </a:lstStyle>
          <a:p>
            <a:pPr lvl="0" eaLnBrk="1" hangingPunct="1"/>
            <a:fld id="{9A0DB2DC-4C9A-4742-B13C-FB6460FD3503}" type="slidenum">
              <a:rPr lang="zh-CN" altLang="en-US" dirty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>
    <p:blinds/>
  </p:transition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0" fontAlgn="base" latinLnBrk="0" hangingPunct="0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Font typeface="Arial" panose="020B0604020202020204" pitchFamily="34" charset="0"/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5.jpeg"/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microsoft.com/office/2007/relationships/media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19968;&#21333;&#20803;\&#20864;&#25945;&#33521;&#35821;&#20843;&#24180;&#32423;&#19979;&#20876;&#31532;&#19968;&#21333;&#20803;&#31532;&#19977;&#35838;&#26102;\lesson3_&#35838;&#25991;&#24405;&#38899;_128k.mp3" TargetMode="External"/><Relationship Id="rId2" Type="http://schemas.openxmlformats.org/officeDocument/2006/relationships/audio" Target="file:///F:\&#35838;&#20214;\&#12298;&#35299;&#35835;&#12299;&#25945;&#24072;&#29992;&#20070;\&#20864;&#25945;\&#20843;&#19979;\&#35299;&#35835;&#20864;&#25945;&#33521;&#35821;&#20843;&#19979;&#35838;&#20214;PPT\&#20864;&#25945;&#33521;&#35821;&#20843;&#24180;&#32423;&#19979;&#20876;&#31532;&#19968;&#21333;&#20803;\&#20864;&#25945;&#33521;&#35821;&#20843;&#24180;&#32423;&#19979;&#20876;&#31532;&#19968;&#21333;&#20803;&#31532;&#19977;&#35838;&#26102;\lesson3_&#35838;&#25991;&#24405;&#38899;_128k.mp3" TargetMode="External"/><Relationship Id="rId1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5"/>
          <p:cNvSpPr>
            <a:spLocks noChangeArrowheads="1"/>
          </p:cNvSpPr>
          <p:nvPr/>
        </p:nvSpPr>
        <p:spPr bwMode="auto">
          <a:xfrm>
            <a:off x="-34290" y="4826000"/>
            <a:ext cx="9211945" cy="1178560"/>
          </a:xfrm>
          <a:prstGeom prst="rect">
            <a:avLst/>
          </a:prstGeom>
          <a:noFill/>
          <a:ln w="9525">
            <a:noFill/>
            <a:miter lim="800000"/>
          </a:ln>
          <a:effectLst>
            <a:outerShdw dist="35921" dir="2700000" algn="ctr" rotWithShape="0">
              <a:schemeClr val="bg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altLang="zh-CN" sz="3600" b="1" i="1" dirty="0">
                <a:solidFill>
                  <a:srgbClr val="0000CC"/>
                </a:solidFill>
                <a:latin typeface="Times New Roman" panose="02020603050405020304" pitchFamily="18" charset="0"/>
                <a:sym typeface="+mn-ea"/>
              </a:rPr>
              <a:t>Lesson 3  The Sun Is Rising </a:t>
            </a:r>
            <a:endParaRPr lang="en-US" altLang="zh-CN" sz="3600" b="1" i="1" dirty="0">
              <a:solidFill>
                <a:srgbClr val="0000CC"/>
              </a:solidFill>
              <a:latin typeface="Times New Roman" panose="02020603050405020304" pitchFamily="18" charset="0"/>
              <a:sym typeface="+mn-ea"/>
            </a:endParaRPr>
          </a:p>
        </p:txBody>
      </p:sp>
      <p:sp>
        <p:nvSpPr>
          <p:cNvPr id="100" name="文本框 99"/>
          <p:cNvSpPr txBox="1"/>
          <p:nvPr/>
        </p:nvSpPr>
        <p:spPr>
          <a:xfrm>
            <a:off x="1007110" y="571480"/>
            <a:ext cx="7128510" cy="769441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algn="ctr"/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Unit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1</a:t>
            </a:r>
            <a:r>
              <a:rPr lang="zh-CN" altLang="en-US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Spring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Is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 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Coming</a:t>
            </a:r>
            <a:r>
              <a:rPr lang="en-US" altLang="zh-CN" sz="4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!</a:t>
            </a:r>
            <a:endParaRPr lang="en-US" altLang="zh-CN" sz="4400" b="1" u="none" dirty="0">
              <a:solidFill>
                <a:srgbClr val="FF0000"/>
              </a:solidFill>
              <a:latin typeface="Times New Roman" panose="02020603050405020304" pitchFamily="18" charset="0"/>
              <a:ea typeface="方正黑体_GBK" charset="0"/>
              <a:cs typeface="方正黑体_GBK" charset="0"/>
            </a:endParaRPr>
          </a:p>
        </p:txBody>
      </p:sp>
      <p:pic>
        <p:nvPicPr>
          <p:cNvPr id="12292" name="图片 1" descr="C:\Users\Administrator\Desktop\图片1.png图片1"/>
          <p:cNvPicPr>
            <a:picLocks noChangeAspect="1"/>
          </p:cNvPicPr>
          <p:nvPr/>
        </p:nvPicPr>
        <p:blipFill>
          <a:blip r:embed="rId1"/>
          <a:srcRect/>
          <a:stretch>
            <a:fillRect/>
          </a:stretch>
        </p:blipFill>
        <p:spPr>
          <a:xfrm>
            <a:off x="1512253" y="1615282"/>
            <a:ext cx="6119812" cy="343344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0" y="214290"/>
            <a:ext cx="650082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八年级英语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·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下    新课标 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[</a:t>
            </a:r>
            <a:r>
              <a:rPr lang="zh-CN" altLang="en-US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冀教</a:t>
            </a:r>
            <a:r>
              <a:rPr lang="en-US" altLang="zh-CN" sz="2400" dirty="0" smtClean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]</a:t>
            </a:r>
            <a:endParaRPr lang="zh-CN" altLang="en-US" sz="2400" dirty="0">
              <a:solidFill>
                <a:srgbClr val="FF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9" presetClass="entr" presetSubtype="0" accel="10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100" grpId="0"/>
      <p:bldP spid="100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502410" y="1129348"/>
            <a:ext cx="5080000" cy="30784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4.See it bring,…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bring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为动词,意为“带来,拿来”,其反义词为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take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bring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常用于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bring sb sth/bring sth to sb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结构,表示“给某人带来某物”。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Bring </a:t>
            </a:r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me the book</a:t>
            </a:r>
            <a:r>
              <a:rPr lang="zh-CN" altLang="en-US" sz="2400" b="1" i="1" u="none" dirty="0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.</a:t>
            </a:r>
            <a:endParaRPr lang="en-US" altLang="zh-CN" sz="2400" b="1" i="1" u="none" dirty="0" smtClean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  把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那本书带给我。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【</a:t>
            </a:r>
            <a:r>
              <a:rPr lang="zh-CN" altLang="en-US" sz="2400" b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take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带走, 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fetch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去拿来。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21120" y="38436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3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4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8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571625" y="906463"/>
            <a:ext cx="5080000" cy="35052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5.Many people like to play outside and have fun.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have fun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=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have a good time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=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enjoy oneself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,意为“玩得开心,过得愉快”</a:t>
            </a:r>
            <a:r>
              <a:rPr lang="zh-CN" altLang="en-US" sz="2400" b="1" u="none" dirty="0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    </a:t>
            </a:r>
            <a:r>
              <a:rPr lang="zh-CN" altLang="en-US" sz="2400" b="1" i="1" u="none" dirty="0" smtClean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It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’s fun to do sth.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意为“做某事是一大乐事”。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Lily and Lucy are having fun in the </a:t>
            </a:r>
            <a:r>
              <a:rPr lang="zh-CN" altLang="en-US" sz="2400" b="1" i="1" u="none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park</a:t>
            </a:r>
            <a:r>
              <a:rPr lang="zh-CN" altLang="en-US" sz="2400" b="1" i="1" u="none" smtClean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.</a:t>
            </a:r>
            <a:r>
              <a:rPr lang="zh-CN" altLang="en-US" sz="2400" b="1" u="none" smtClean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莉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莉和露西在公园里玩得正开心。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421120" y="3843655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972820" y="421640"/>
            <a:ext cx="7268845" cy="47853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Look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sentences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some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missing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words.Please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use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proper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blows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贯穿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穿过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trees.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2.One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flowers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开花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喜欢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享受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them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one.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4.Many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play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outside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/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玩得愉快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5.Many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people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聆听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pop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music.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707904" y="1196752"/>
            <a:ext cx="140017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through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4860032" y="2060848"/>
            <a:ext cx="14077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blossom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475105" y="2514600"/>
            <a:ext cx="109156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Enjoy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043608" y="3356992"/>
            <a:ext cx="149606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have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fun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4801235" y="3811270"/>
            <a:ext cx="208089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listening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 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to</a:t>
            </a:r>
            <a:endParaRPr lang="zh-CN" altLang="en-US" dirty="0"/>
          </a:p>
        </p:txBody>
      </p:sp>
      <p:pic>
        <p:nvPicPr>
          <p:cNvPr id="7" name="图片 6" descr="123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71870" y="4443730"/>
            <a:ext cx="1600200" cy="13716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99"/>
          <p:cNvSpPr txBox="1"/>
          <p:nvPr/>
        </p:nvSpPr>
        <p:spPr>
          <a:xfrm>
            <a:off x="1307465" y="1056640"/>
            <a:ext cx="6543675" cy="228600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6000" b="1" u="none" dirty="0">
                <a:solidFill>
                  <a:srgbClr val="FF00FF"/>
                </a:solidFill>
                <a:latin typeface="Times New Roman" panose="02020603050405020304" pitchFamily="18" charset="0"/>
                <a:ea typeface="NEU-F5-S92" charset="0"/>
                <a:cs typeface="NEU-F5-S92" charset="0"/>
              </a:rPr>
              <a:t>Homework</a:t>
            </a:r>
            <a:endParaRPr lang="en-US" altLang="zh-CN" sz="6000" b="1" u="none" dirty="0">
              <a:solidFill>
                <a:srgbClr val="FF00FF"/>
              </a:solidFill>
              <a:latin typeface="Times New Roman" panose="02020603050405020304" pitchFamily="18" charset="0"/>
              <a:ea typeface="NEU-F5-S92" charset="0"/>
              <a:cs typeface="NEU-F5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1.Copy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new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words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twice.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2.Read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passage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with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your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group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members.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pic>
        <p:nvPicPr>
          <p:cNvPr id="3" name="图片 2" descr="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1448435" y="3693795"/>
            <a:ext cx="1774825" cy="1824355"/>
          </a:xfrm>
          <a:prstGeom prst="rect">
            <a:avLst/>
          </a:prstGeom>
        </p:spPr>
      </p:pic>
      <p:sp>
        <p:nvSpPr>
          <p:cNvPr id="4" name="动作按钮: 后退或前一项 3">
            <a:hlinkClick r:id="" action="ppaction://hlinkshowjump?jump=firstslide"/>
          </p:cNvPr>
          <p:cNvSpPr/>
          <p:nvPr/>
        </p:nvSpPr>
        <p:spPr>
          <a:xfrm>
            <a:off x="7430135" y="5593080"/>
            <a:ext cx="528320" cy="514350"/>
          </a:xfrm>
          <a:prstGeom prst="actionButtonBackPrevious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t01bfdb002603cfd728[1]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993640" y="1189355"/>
            <a:ext cx="3140710" cy="2074545"/>
          </a:xfrm>
          <a:prstGeom prst="rect">
            <a:avLst/>
          </a:prstGeom>
        </p:spPr>
      </p:pic>
      <p:pic>
        <p:nvPicPr>
          <p:cNvPr id="5" name="图片 4" descr="t01733c6c4656ec18ee[1]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83175" y="3674745"/>
            <a:ext cx="3051175" cy="1835785"/>
          </a:xfrm>
          <a:prstGeom prst="rect">
            <a:avLst/>
          </a:prstGeom>
        </p:spPr>
      </p:pic>
      <p:pic>
        <p:nvPicPr>
          <p:cNvPr id="6" name="图片 5" descr="t0118ef346095ca13e4[1]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23645" y="3674745"/>
            <a:ext cx="3063875" cy="1835785"/>
          </a:xfrm>
          <a:prstGeom prst="rect">
            <a:avLst/>
          </a:prstGeom>
        </p:spPr>
      </p:pic>
      <p:sp>
        <p:nvSpPr>
          <p:cNvPr id="100" name="文本框 99"/>
          <p:cNvSpPr txBox="1"/>
          <p:nvPr/>
        </p:nvSpPr>
        <p:spPr>
          <a:xfrm>
            <a:off x="1390650" y="260350"/>
            <a:ext cx="7059295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What’s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weather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u="none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>
              <a:solidFill>
                <a:srgbClr val="FF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9220" name="图片 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23645" y="1189355"/>
            <a:ext cx="3063875" cy="20745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09675" y="1462405"/>
            <a:ext cx="6319520" cy="2225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(1)The sun is rising.Spring is coming.The snow is melting.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(2)The weather is warming.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(3)One by one,The flowers blossom.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(4)The season’s change.</a:t>
            </a:r>
            <a:endParaRPr lang="en-US" altLang="zh-CN" sz="28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pic>
        <p:nvPicPr>
          <p:cNvPr id="5" name="图片 4" descr="图片1111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4817745" y="3636645"/>
            <a:ext cx="3409950" cy="2139950"/>
          </a:xfrm>
          <a:prstGeom prst="ellipse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1209675" y="401955"/>
            <a:ext cx="6292215" cy="9448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 text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楷体_GBK" charset="0"/>
                <a:cs typeface="方正楷体_GBK" charset="0"/>
              </a:rPr>
              <a:t> </a:t>
            </a:r>
            <a:r>
              <a:rPr lang="en-US" altLang="zh-CN" sz="2800" b="1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groups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 pay </a:t>
            </a:r>
            <a:r>
              <a:rPr lang="en-US" altLang="zh-CN" sz="2800" b="1" u="none" dirty="0" smtClean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attention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 these sentences 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37615" y="767080"/>
            <a:ext cx="6167120" cy="307848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Listen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to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tape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and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1.The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snow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when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comes.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2.The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weather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3.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brings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season’s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change.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491880" y="1556792"/>
            <a:ext cx="13284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melting</a:t>
            </a:r>
            <a:endParaRPr lang="zh-CN" altLang="en-US" dirty="0"/>
          </a:p>
        </p:txBody>
      </p:sp>
      <p:sp>
        <p:nvSpPr>
          <p:cNvPr id="3" name="文本框 2"/>
          <p:cNvSpPr txBox="1"/>
          <p:nvPr/>
        </p:nvSpPr>
        <p:spPr>
          <a:xfrm>
            <a:off x="3799205" y="2430780"/>
            <a:ext cx="15455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warming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650365" y="2835275"/>
            <a:ext cx="143891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indent="228600" algn="l"/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Spring</a:t>
            </a:r>
            <a:endParaRPr lang="zh-CN" altLang="en-US" dirty="0"/>
          </a:p>
        </p:txBody>
      </p:sp>
      <p:pic>
        <p:nvPicPr>
          <p:cNvPr id="5" name="图片 4" descr="fgg图片1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39485" y="3761740"/>
            <a:ext cx="2239010" cy="2003425"/>
          </a:xfrm>
          <a:prstGeom prst="rect">
            <a:avLst/>
          </a:prstGeom>
        </p:spPr>
      </p:pic>
      <p:pic>
        <p:nvPicPr>
          <p:cNvPr id="7" name="lesson3_课文录音_128k.mp3">
            <a:hlinkClick r:id="" action="ppaction://media"/>
          </p:cNvPr>
          <p:cNvPicPr>
            <a:picLocks noRot="1"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link="rId3"/>
              </p:ext>
            </p:extLst>
          </p:nvPr>
        </p:nvPicPr>
        <p:blipFill>
          <a:blip r:embed="rId4" cstate="print"/>
          <a:stretch>
            <a:fillRect/>
          </a:stretch>
        </p:blipFill>
        <p:spPr>
          <a:xfrm>
            <a:off x="7308304" y="1124744"/>
            <a:ext cx="656456" cy="656456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1" dur="4945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223645" y="876935"/>
            <a:ext cx="6932930" cy="350520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song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answer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following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questions.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1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will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they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climb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2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How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does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wind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/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3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)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What’s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weather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like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?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12265" y="2165985"/>
            <a:ext cx="472059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They will climb the hillside.　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710690" y="3016250"/>
            <a:ext cx="366014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The wind blows gently.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710690" y="3863975"/>
            <a:ext cx="13017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  <a:sym typeface="+mn-ea"/>
              </a:rPr>
              <a:t>Warm.</a:t>
            </a:r>
            <a:r>
              <a:rPr lang="en-US" altLang="zh-CN" sz="900" dirty="0">
                <a:solidFill>
                  <a:srgbClr val="FF0000"/>
                </a:solidFill>
                <a:latin typeface="NEU-BZ-S92" charset="0"/>
                <a:ea typeface="NEU-BZ-S92" charset="0"/>
                <a:cs typeface="NEU-BZ-S92" charset="0"/>
                <a:sym typeface="+mn-ea"/>
              </a:rPr>
              <a:t>.</a:t>
            </a:r>
            <a:r>
              <a:rPr lang="en-US" altLang="zh-CN" sz="900" dirty="0">
                <a:solidFill>
                  <a:srgbClr val="FF0000"/>
                </a:solidFill>
                <a:latin typeface="方正书宋_GBK" charset="0"/>
                <a:ea typeface="方正书宋_GBK" charset="0"/>
                <a:cs typeface="方正书宋_GBK" charset="0"/>
                <a:sym typeface="+mn-ea"/>
              </a:rPr>
              <a:t> </a:t>
            </a:r>
            <a:endParaRPr lang="zh-CN" altLang="en-US" dirty="0"/>
          </a:p>
        </p:txBody>
      </p:sp>
      <p:pic>
        <p:nvPicPr>
          <p:cNvPr id="6" name="图片 5" descr="5c488a05afa5fae0f260ca91248c251c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5481320" y="4231005"/>
            <a:ext cx="2345690" cy="1656080"/>
          </a:xfrm>
          <a:prstGeom prst="ellipse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488440" y="1143635"/>
            <a:ext cx="7281545" cy="222504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0" fontAlgn="auto"/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Read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text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again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and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fill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in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B60A9F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blanks.</a:t>
            </a:r>
            <a:endParaRPr lang="en-US" altLang="zh-CN" sz="2800" b="1" u="none" dirty="0">
              <a:solidFill>
                <a:srgbClr val="B60A9F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 fontAlgn="auto"/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Spring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snow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.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 </a:t>
            </a:r>
            <a:endParaRPr lang="en-US" altLang="zh-CN" sz="2800" b="1" u="sng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 fontAlgn="auto"/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warming.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sun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rising. </a:t>
            </a:r>
            <a:endParaRPr lang="en-US" altLang="zh-CN" sz="2800" b="1" u="sng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0" fontAlgn="auto"/>
            <a:r>
              <a:rPr lang="zh-CN" altLang="en-US" sz="2800" b="1" u="sng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　　　　        </a:t>
            </a:r>
            <a:r>
              <a:rPr lang="zh-CN" altLang="en-US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flowers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blossom. </a:t>
            </a:r>
            <a:endParaRPr lang="en-US" altLang="zh-CN" sz="28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it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bring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800" b="1" u="none" dirty="0" err="1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The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season’s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change.</a:t>
            </a:r>
            <a:endParaRPr lang="zh-CN" altLang="en-US" sz="2800" b="1" dirty="0">
              <a:latin typeface="Times New Roman" panose="02020603050405020304" pitchFamily="18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403985" y="2392680"/>
            <a:ext cx="2501900" cy="518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marL="0" indent="228600"/>
            <a:r>
              <a:rPr lang="en-US" altLang="zh-CN" sz="28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One by one</a:t>
            </a:r>
            <a:endParaRPr lang="en-US" altLang="zh-CN" sz="2800" b="1" u="none" dirty="0">
              <a:solidFill>
                <a:srgbClr val="FF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035300" y="1552575"/>
            <a:ext cx="12890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coming</a:t>
            </a:r>
            <a:endParaRPr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6249035" y="1552575"/>
            <a:ext cx="132842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melting</a:t>
            </a:r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1697355" y="1997075"/>
            <a:ext cx="208915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  <a:sym typeface="+mn-ea"/>
              </a:rPr>
              <a:t>The weather</a:t>
            </a:r>
            <a:endParaRPr lang="zh-CN" altLang="en-US" dirty="0"/>
          </a:p>
        </p:txBody>
      </p:sp>
      <p:pic>
        <p:nvPicPr>
          <p:cNvPr id="7" name="图片 6" descr="u=2696054287,2149363507&amp;fm=21&amp;gp=0"/>
          <p:cNvPicPr>
            <a:picLocks noChangeAspect="1"/>
          </p:cNvPicPr>
          <p:nvPr/>
        </p:nvPicPr>
        <p:blipFill>
          <a:blip r:embed="rId1" cstate="print">
            <a:clrChange>
              <a:clrFrom>
                <a:srgbClr val="FFFFFF">
                  <a:alpha val="100000"/>
                </a:srgbClr>
              </a:clrFrom>
              <a:clrTo>
                <a:srgbClr val="FFFFFF">
                  <a:alpha val="100000"/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702810" y="3566160"/>
            <a:ext cx="3752215" cy="209550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028065" y="629285"/>
            <a:ext cx="6208395" cy="4201795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marL="0" indent="0"/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黑体_GBK" charset="0"/>
                <a:cs typeface="方正黑体_GBK" charset="0"/>
              </a:rPr>
              <a:t>教材解读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☆</a:t>
            </a:r>
            <a:endParaRPr lang="zh-CN" altLang="en-US" sz="2400" b="1" u="none" dirty="0">
              <a:solidFill>
                <a:srgbClr val="FF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1.Through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the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trees.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0"/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through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是介词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意为“穿过”。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We couldn’t see anything through the fog.</a:t>
            </a:r>
            <a:endParaRPr lang="en-US" altLang="zh-CN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我们透过雾看不见任何东西。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辨析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through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across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cross</a:t>
            </a:r>
            <a:endParaRPr lang="en-US" altLang="zh-CN" sz="2400" b="1" u="none" dirty="0">
              <a:solidFill>
                <a:srgbClr val="000000"/>
              </a:solidFill>
              <a:latin typeface="Times New Roman" panose="02020603050405020304" pitchFamily="18" charset="0"/>
              <a:ea typeface="NEU-BZ-S92" charset="0"/>
              <a:cs typeface="NEU-BZ-S92" charset="0"/>
            </a:endParaRPr>
          </a:p>
          <a:p>
            <a:pPr marL="0" indent="0"/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through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介词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指从物体内部或者空间穿过。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across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介词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意为“横过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穿过”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常与动词连用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侧重于从某个物体表面的一端到另一端。</a:t>
            </a:r>
            <a:r>
              <a:rPr lang="en-US" altLang="zh-CN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NEU-BZ-S92" charset="0"/>
                <a:cs typeface="NEU-BZ-S92" charset="0"/>
              </a:rPr>
              <a:t>cross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 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动词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意为“穿过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越过”</a:t>
            </a:r>
            <a:r>
              <a:rPr lang="en-US" altLang="zh-CN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,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主要指在物体表面横穿。</a:t>
            </a:r>
            <a:endParaRPr lang="zh-CN" altLang="en-US" sz="2400" b="1" dirty="0">
              <a:latin typeface="Times New Roman" panose="02020603050405020304" pitchFamily="18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894830" y="427609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文本框 99"/>
          <p:cNvSpPr txBox="1"/>
          <p:nvPr/>
        </p:nvSpPr>
        <p:spPr>
          <a:xfrm>
            <a:off x="1558290" y="696913"/>
            <a:ext cx="5080000" cy="27127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2.One by one,…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one by one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意为“一个接一个地”。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They got on the bus one by one.</a:t>
            </a:r>
            <a:endParaRPr lang="zh-CN" altLang="en-US" sz="2400" b="1" i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他们一个接一个地上了公共汽车。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【</a:t>
            </a:r>
            <a:r>
              <a:rPr lang="zh-CN" altLang="en-US" sz="2400" b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拓展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】　类似短语: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day by day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(一天天地);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year by year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(一年年地);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little by little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(一点点地)。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2" name="图片 1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379210" y="295148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64920" y="962343"/>
            <a:ext cx="5080000" cy="307848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</a:ln>
        </p:spPr>
        <p:txBody>
          <a:bodyPr>
            <a:spAutoFit/>
          </a:bodyPr>
          <a:lstStyle/>
          <a:p>
            <a:pPr marL="0" indent="228600" algn="l"/>
            <a:r>
              <a:rPr lang="en-US" altLang="zh-CN" sz="2800" b="1" i="1" u="sng" dirty="0">
                <a:solidFill>
                  <a:srgbClr val="B60A9F"/>
                </a:solidFill>
                <a:latin typeface="Times New Roman" panose="02020603050405020304" pitchFamily="18" charset="0"/>
                <a:ea typeface="NEU-HZ-S92" charset="0"/>
                <a:cs typeface="NEU-HZ-S92" charset="0"/>
              </a:rPr>
              <a:t>3.Enjoy them </a:t>
            </a:r>
            <a:endParaRPr lang="en-US" altLang="zh-CN" sz="2800" b="1" i="1" u="sng" dirty="0">
              <a:solidFill>
                <a:srgbClr val="B60A9F"/>
              </a:solidFill>
              <a:latin typeface="Times New Roman" panose="02020603050405020304" pitchFamily="18" charset="0"/>
              <a:ea typeface="NEU-HZ-S92" charset="0"/>
              <a:cs typeface="NEU-HZ-S92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enjoy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为动词,意为“喜欢,享受……的乐趣”,后常接名词、代词或动名词作宾语。常用于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enjoy oneself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结构,表示“玩得开心,过得愉快”,相当于</a:t>
            </a:r>
            <a:r>
              <a:rPr lang="zh-CN" altLang="en-US" sz="2400" b="1" i="1" u="none" dirty="0">
                <a:solidFill>
                  <a:srgbClr val="FF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have a good time</a:t>
            </a:r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。</a:t>
            </a:r>
            <a:endParaRPr lang="zh-CN" altLang="en-US" sz="2400" b="1" u="none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i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She is enjoying the music</a:t>
            </a:r>
            <a:r>
              <a:rPr lang="zh-CN" altLang="en-US" sz="2400" b="1" u="none" dirty="0">
                <a:solidFill>
                  <a:srgbClr val="0000CC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.</a:t>
            </a:r>
            <a:endParaRPr lang="zh-CN" altLang="en-US" sz="2400" b="1" u="none" dirty="0">
              <a:solidFill>
                <a:srgbClr val="0000CC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  <a:p>
            <a:pPr marL="0" indent="228600" algn="l"/>
            <a:r>
              <a:rPr lang="zh-CN" altLang="en-US" sz="2400" b="1" u="none" dirty="0">
                <a:solidFill>
                  <a:srgbClr val="000000"/>
                </a:solidFill>
                <a:latin typeface="Times New Roman" panose="02020603050405020304" pitchFamily="18" charset="0"/>
                <a:ea typeface="方正书宋_GBK" charset="0"/>
                <a:cs typeface="方正书宋_GBK" charset="0"/>
              </a:rPr>
              <a:t>她正在欣赏音乐。 </a:t>
            </a:r>
            <a:endParaRPr lang="zh-CN" altLang="en-US" sz="2400" b="1" dirty="0">
              <a:solidFill>
                <a:srgbClr val="000000"/>
              </a:solidFill>
              <a:latin typeface="Times New Roman" panose="02020603050405020304" pitchFamily="18" charset="0"/>
              <a:ea typeface="方正书宋_GBK" charset="0"/>
              <a:cs typeface="方正书宋_GBK" charset="0"/>
            </a:endParaRPr>
          </a:p>
        </p:txBody>
      </p:sp>
      <p:pic>
        <p:nvPicPr>
          <p:cNvPr id="3" name="图片 2" descr="图片107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6086475" y="3481070"/>
            <a:ext cx="1905000" cy="1428750"/>
          </a:xfrm>
          <a:prstGeom prst="rect">
            <a:avLst/>
          </a:prstGeo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A7C6E5"/>
      </a:accent1>
      <a:accent2>
        <a:srgbClr val="333399"/>
      </a:accent2>
      <a:accent3>
        <a:srgbClr val="FFFFFF"/>
      </a:accent3>
      <a:accent4>
        <a:srgbClr val="000000"/>
      </a:accent4>
      <a:accent5>
        <a:srgbClr val="D0DFEF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A7C6E5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0DFEF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2166</Words>
  <Application>WPS 演示</Application>
  <PresentationFormat>全屏显示(4:3)</PresentationFormat>
  <Paragraphs>107</Paragraphs>
  <Slides>13</Slides>
  <Notes>1</Notes>
  <HiddenSlides>0</HiddenSlides>
  <MMClips>1</MMClips>
  <ScaleCrop>false</ScaleCrop>
  <HeadingPairs>
    <vt:vector size="6" baseType="variant">
      <vt:variant>
        <vt:lpstr>已用的字体</vt:lpstr>
      </vt:variant>
      <vt:variant>
        <vt:i4>15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9" baseType="lpstr">
      <vt:lpstr>Arial</vt:lpstr>
      <vt:lpstr>宋体</vt:lpstr>
      <vt:lpstr>Wingdings</vt:lpstr>
      <vt:lpstr>Aharoni</vt:lpstr>
      <vt:lpstr>Times New Roman</vt:lpstr>
      <vt:lpstr>NEU-F5-S92</vt:lpstr>
      <vt:lpstr>方正黑体_GBK</vt:lpstr>
      <vt:lpstr>方正书宋_GBK</vt:lpstr>
      <vt:lpstr>楷体</vt:lpstr>
      <vt:lpstr>NEU-BZ-S92</vt:lpstr>
      <vt:lpstr>方正楷体_GBK</vt:lpstr>
      <vt:lpstr>NEU-HZ-S92</vt:lpstr>
      <vt:lpstr>微软雅黑</vt:lpstr>
      <vt:lpstr>Arial Unicode MS</vt:lpstr>
      <vt:lpstr>Segoe Print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Administrator</dc:creator>
  <cp:lastModifiedBy>Administrator</cp:lastModifiedBy>
  <cp:revision>84</cp:revision>
  <dcterms:created xsi:type="dcterms:W3CDTF">2015-11-21T07:20:00Z</dcterms:created>
  <dcterms:modified xsi:type="dcterms:W3CDTF">2019-01-02T01:58:14Z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2052-11.1.0.8205</vt:lpwstr>
  </property>
</Properties>
</file>